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chart9.xml" ContentType="application/vnd.openxmlformats-officedocument.drawingml.chart+xml"/>
  <Override PartName="/ppt/media/image46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39.png" ContentType="image/png"/>
  <Override PartName="/ppt/media/image42.png" ContentType="image/png"/>
  <Override PartName="/ppt/media/image37.wmf" ContentType="image/x-wmf"/>
  <Override PartName="/ppt/media/image16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9.png" ContentType="image/png"/>
  <Override PartName="/ppt/media/image34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4.jpeg" ContentType="image/jpeg"/>
  <Override PartName="/ppt/media/image9.png" ContentType="image/png"/>
  <Override PartName="/ppt/media/image7.png" ContentType="image/png"/>
  <Override PartName="/ppt/media/image40.png" ContentType="image/png"/>
  <Override PartName="/ppt/media/image10.wmf" ContentType="image/x-wmf"/>
  <Override PartName="/ppt/media/image21.wmf" ContentType="image/x-wmf"/>
  <Override PartName="/ppt/media/image22.wmf" ContentType="image/x-wmf"/>
  <Override PartName="/ppt/media/image23.wmf" ContentType="image/x-wmf"/>
  <Override PartName="/ppt/media/image24.wmf" ContentType="image/x-wmf"/>
  <Override PartName="/ppt/media/image30.png" ContentType="image/png"/>
  <Override PartName="/ppt/media/image25.wmf" ContentType="image/x-wmf"/>
  <Override PartName="/ppt/media/image31.png" ContentType="image/png"/>
  <Override PartName="/ppt/media/image26.wmf" ContentType="image/x-wmf"/>
  <Override PartName="/ppt/media/image32.png" ContentType="image/png"/>
  <Override PartName="/ppt/media/image27.wmf" ContentType="image/x-wmf"/>
  <Override PartName="/ppt/media/image28.wmf" ContentType="image/x-wmf"/>
  <Override PartName="/ppt/media/image8.png" ContentType="image/png"/>
  <Override PartName="/ppt/media/image33.wmf" ContentType="image/x-wmf"/>
  <Override PartName="/ppt/media/image6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
</Relationships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400" spc="-1" strike="noStrike">
                <a:solidFill>
                  <a:srgbClr val="595959"/>
                </a:solidFill>
                <a:latin typeface="Arial"/>
                <a:ea typeface="DejaVu Sans"/>
              </a:rPr>
              <a:t>Fair Method WOI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5298302127374"/>
          <c:y val="0.0977315813558214"/>
          <c:w val="0.890577813569559"/>
          <c:h val="0.802314179250833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run 1 -231 Gens</c:v>
                </c:pt>
              </c:strCache>
            </c:strRef>
          </c:tx>
          <c:spPr>
            <a:solidFill>
              <a:srgbClr val="4f81bd"/>
            </a:solidFill>
            <a:ln w="19080">
              <a:solidFill>
                <a:srgbClr val="4f81bd"/>
              </a:solidFill>
              <a:round/>
            </a:ln>
          </c:spPr>
          <c:marker>
            <c:symbol val="circle"/>
            <c:size val="5"/>
            <c:spPr>
              <a:solidFill>
                <a:srgbClr val="4f81b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0.005</c:v>
                </c:pt>
                <c:pt idx="3">
                  <c:v>0.124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0.544</c:v>
                </c:pt>
                <c:pt idx="1">
                  <c:v>0.531</c:v>
                </c:pt>
                <c:pt idx="2">
                  <c:v>0.522</c:v>
                </c:pt>
                <c:pt idx="3">
                  <c:v>0.457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run2- 196 Gens</c:v>
                </c:pt>
              </c:strCache>
            </c:strRef>
          </c:tx>
          <c:spPr>
            <a:solidFill>
              <a:srgbClr val="c0504d"/>
            </a:solidFill>
            <a:ln w="19080">
              <a:solidFill>
                <a:srgbClr val="c0504d"/>
              </a:solidFill>
              <a:round/>
            </a:ln>
          </c:spPr>
          <c:marker>
            <c:symbol val="circle"/>
            <c:size val="5"/>
            <c:spPr>
              <a:solidFill>
                <a:srgbClr val="c0504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0.002</c:v>
                </c:pt>
                <c:pt idx="3">
                  <c:v>0.124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4"/>
                <c:pt idx="0">
                  <c:v>0.616</c:v>
                </c:pt>
                <c:pt idx="1">
                  <c:v>0.529</c:v>
                </c:pt>
                <c:pt idx="2">
                  <c:v>0.515</c:v>
                </c:pt>
                <c:pt idx="3">
                  <c:v>0.457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run3 -183Gens</c:v>
                </c:pt>
              </c:strCache>
            </c:strRef>
          </c:tx>
          <c:spPr>
            <a:solidFill>
              <a:srgbClr val="9bbb59"/>
            </a:solidFill>
            <a:ln w="19080">
              <a:solidFill>
                <a:srgbClr val="9bbb59"/>
              </a:solidFill>
              <a:round/>
            </a:ln>
          </c:spPr>
          <c:marker>
            <c:symbol val="circle"/>
            <c:size val="5"/>
            <c:spPr>
              <a:solidFill>
                <a:srgbClr val="9bbb59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0.123</c:v>
                </c:pt>
                <c:pt idx="3">
                  <c:v>0.124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4"/>
                <c:pt idx="0">
                  <c:v>0.822</c:v>
                </c:pt>
                <c:pt idx="1">
                  <c:v>0.537</c:v>
                </c:pt>
                <c:pt idx="2">
                  <c:v>0.526</c:v>
                </c:pt>
                <c:pt idx="3">
                  <c:v>0.457</c:v>
                </c:pt>
              </c:numCache>
            </c:numRef>
          </c:yVal>
          <c:smooth val="0"/>
        </c:ser>
        <c:axId val="95677891"/>
        <c:axId val="53518078"/>
      </c:scatterChart>
      <c:valAx>
        <c:axId val="95677891"/>
        <c:scaling>
          <c:orientation val="minMax"/>
          <c:min val="-0.01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Mid Proximity Joint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53518078"/>
        <c:crosses val="autoZero"/>
        <c:crossBetween val="midCat"/>
      </c:valAx>
      <c:valAx>
        <c:axId val="53518078"/>
        <c:scaling>
          <c:orientation val="minMax"/>
          <c:max val="0.85"/>
          <c:min val="0.4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Manipulability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5677891"/>
        <c:crosses val="autoZero"/>
        <c:crossBetween val="midCat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698329083344517"/>
          <c:y val="0.145695797110922"/>
          <c:w val="0.110290910311043"/>
          <c:h val="0.127729114916983"/>
        </c:manualLayout>
      </c:layout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  <a:r>
              <a:rPr b="0" sz="1400" spc="-1" strike="noStrike">
                <a:solidFill>
                  <a:srgbClr val="595959"/>
                </a:solidFill>
                <a:latin typeface="Arial"/>
                <a:ea typeface="DejaVu Sans"/>
              </a:rPr>
              <a:t>Fair Method WOI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5298302127374"/>
          <c:y val="0.0977315813558214"/>
          <c:w val="0.890577813569559"/>
          <c:h val="0.802314179250833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run 1 -231 Gens</c:v>
                </c:pt>
              </c:strCache>
            </c:strRef>
          </c:tx>
          <c:spPr>
            <a:solidFill>
              <a:srgbClr val="4f81bd"/>
            </a:solidFill>
            <a:ln w="19080">
              <a:solidFill>
                <a:srgbClr val="4f81bd"/>
              </a:solidFill>
              <a:round/>
            </a:ln>
          </c:spPr>
          <c:marker>
            <c:symbol val="circle"/>
            <c:size val="5"/>
            <c:spPr>
              <a:solidFill>
                <a:srgbClr val="4f81b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0.005</c:v>
                </c:pt>
                <c:pt idx="3">
                  <c:v>0.124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0.544</c:v>
                </c:pt>
                <c:pt idx="1">
                  <c:v>0.531</c:v>
                </c:pt>
                <c:pt idx="2">
                  <c:v>0.522</c:v>
                </c:pt>
                <c:pt idx="3">
                  <c:v>0.457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run2- 196 Gens</c:v>
                </c:pt>
              </c:strCache>
            </c:strRef>
          </c:tx>
          <c:spPr>
            <a:solidFill>
              <a:srgbClr val="c0504d"/>
            </a:solidFill>
            <a:ln w="19080">
              <a:solidFill>
                <a:srgbClr val="c0504d"/>
              </a:solidFill>
              <a:round/>
            </a:ln>
          </c:spPr>
          <c:marker>
            <c:symbol val="circle"/>
            <c:size val="5"/>
            <c:spPr>
              <a:solidFill>
                <a:srgbClr val="c0504d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0.002</c:v>
                </c:pt>
                <c:pt idx="3">
                  <c:v>0.124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4"/>
                <c:pt idx="0">
                  <c:v>0.616</c:v>
                </c:pt>
                <c:pt idx="1">
                  <c:v>0.529</c:v>
                </c:pt>
                <c:pt idx="2">
                  <c:v>0.515</c:v>
                </c:pt>
                <c:pt idx="3">
                  <c:v>0.457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run3 -183Gens</c:v>
                </c:pt>
              </c:strCache>
            </c:strRef>
          </c:tx>
          <c:spPr>
            <a:solidFill>
              <a:srgbClr val="9bbb59"/>
            </a:solidFill>
            <a:ln w="19080">
              <a:solidFill>
                <a:srgbClr val="9bbb59"/>
              </a:solidFill>
              <a:round/>
            </a:ln>
          </c:spPr>
          <c:marker>
            <c:symbol val="circle"/>
            <c:size val="5"/>
            <c:spPr>
              <a:solidFill>
                <a:srgbClr val="9bbb59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4"/>
                <c:pt idx="0">
                  <c:v>0</c:v>
                </c:pt>
                <c:pt idx="1">
                  <c:v>0.001</c:v>
                </c:pt>
                <c:pt idx="2">
                  <c:v>0.123</c:v>
                </c:pt>
                <c:pt idx="3">
                  <c:v>0.124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4"/>
                <c:pt idx="0">
                  <c:v>0.822</c:v>
                </c:pt>
                <c:pt idx="1">
                  <c:v>0.537</c:v>
                </c:pt>
                <c:pt idx="2">
                  <c:v>0.526</c:v>
                </c:pt>
                <c:pt idx="3">
                  <c:v>0.457</c:v>
                </c:pt>
              </c:numCache>
            </c:numRef>
          </c:yVal>
          <c:smooth val="0"/>
        </c:ser>
        <c:axId val="28995618"/>
        <c:axId val="98421984"/>
      </c:scatterChart>
      <c:valAx>
        <c:axId val="28995618"/>
        <c:scaling>
          <c:orientation val="minMax"/>
          <c:min val="-0.01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Mid Proximity Joint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98421984"/>
        <c:crosses val="autoZero"/>
        <c:crossBetween val="midCat"/>
      </c:valAx>
      <c:valAx>
        <c:axId val="98421984"/>
        <c:scaling>
          <c:orientation val="minMax"/>
          <c:max val="0.85"/>
          <c:min val="0.4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latin typeface="Arial"/>
                    <a:ea typeface="DejaVu Sans"/>
                  </a:rPr>
                  <a:t>Manipulability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Arial"/>
                <a:ea typeface="DejaVu Sans"/>
              </a:defRPr>
            </a:pPr>
          </a:p>
        </c:txPr>
        <c:crossAx val="28995618"/>
        <c:crosses val="autoZero"/>
        <c:crossBetween val="midCat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698335363377994"/>
          <c:y val="0.145733757934088"/>
          <c:w val="0.110310056313383"/>
          <c:h val="0.127720818027304"/>
        </c:manualLayout>
      </c:layout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595959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move </a:t>
            </a:r>
            <a:r>
              <a:rPr b="0" lang="en" sz="4400" spc="-1" strike="noStrike">
                <a:latin typeface="Arial"/>
              </a:rPr>
              <a:t>the slide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" sz="2000" spc="-1" strike="noStrike">
                <a:latin typeface="Arial"/>
              </a:rPr>
              <a:t>Click to edit the notes format</a:t>
            </a:r>
            <a:endParaRPr b="0" lang="e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" sz="1400" spc="-1" strike="noStrike">
                <a:latin typeface="Times New Roman"/>
              </a:rPr>
              <a:t> </a:t>
            </a:r>
            <a:endParaRPr b="0" lang="e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FB19C7E-7D66-4C60-A348-245153DB1A5E}" type="slidenum">
              <a:rPr b="0" lang="en" sz="1400" spc="-1" strike="noStrike">
                <a:latin typeface="Times New Roman"/>
              </a:rPr>
              <a:t>1</a:t>
            </a:fld>
            <a:endParaRPr b="0" lang="e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644FE1-44FF-439D-A0D5-8070C5C9F473}" type="slidenum"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CCE687-04FE-451A-837D-9D808CC78173}" type="slidenum"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b="0" lang="en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229081-DCDC-449F-9F2D-D79BF3CF43DF}" type="slidenum">
              <a:rPr b="0" lang="en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In order to find the optimal manipulator I am using ROS and Gazebo as simulator.   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The Objectives of the optimization is to find the manipulator, with min. DOF and min cycle time, that can reach to all desired detection points.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The independent variables: DOF, Joints Types, joints sequence and links lengths.</a:t>
            </a:r>
            <a:endParaRPr b="0" lang="en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" sz="2000" spc="-1" strike="noStrike">
                <a:latin typeface="Arial"/>
              </a:rPr>
              <a:t>- This gives me over 2 billion combinations, so some </a:t>
            </a:r>
            <a:r>
              <a:rPr b="0" lang="en" sz="1200" spc="-1" strike="noStrike">
                <a:solidFill>
                  <a:srgbClr val="000000"/>
                </a:solidFill>
                <a:latin typeface="+mn-lt"/>
                <a:ea typeface="+mn-ea"/>
              </a:rPr>
              <a:t>assumptions must be done:</a:t>
            </a:r>
            <a:endParaRPr b="0" lang="en" sz="1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b="0" lang="en" sz="1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b="0" lang="en" sz="12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71F839C-F4AA-4728-B5D1-E156A66D4660}" type="slidenum">
              <a:rPr b="0" lang="en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</a:t>
            </a:r>
            <a:r>
              <a:rPr b="0" lang="en" sz="4400" spc="-1" strike="noStrike">
                <a:latin typeface="Arial"/>
              </a:rPr>
              <a:t>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</a:t>
            </a:r>
            <a:r>
              <a:rPr b="0" lang="en" sz="4400" spc="-1" strike="noStrike">
                <a:latin typeface="Arial"/>
              </a:rPr>
              <a:t>edit the </a:t>
            </a:r>
            <a:r>
              <a:rPr b="0" lang="en" sz="4400" spc="-1" strike="noStrike">
                <a:latin typeface="Arial"/>
              </a:rPr>
              <a:t>title text </a:t>
            </a:r>
            <a:r>
              <a:rPr b="0" lang="en" sz="4400" spc="-1" strike="noStrike">
                <a:latin typeface="Arial"/>
              </a:rPr>
              <a:t>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</a:t>
            </a:r>
            <a:r>
              <a:rPr b="0" lang="en" sz="4400" spc="-1" strike="noStrike">
                <a:latin typeface="Arial"/>
              </a:rPr>
              <a:t>the title text </a:t>
            </a:r>
            <a:r>
              <a:rPr b="0" lang="en" sz="4400" spc="-1" strike="noStrike">
                <a:latin typeface="Arial"/>
              </a:rPr>
              <a:t>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</a:t>
            </a:r>
            <a:r>
              <a:rPr b="0" lang="en" sz="4400" spc="-1" strike="noStrike">
                <a:latin typeface="Arial"/>
              </a:rPr>
              <a:t>the title text </a:t>
            </a:r>
            <a:r>
              <a:rPr b="0" lang="en" sz="4400" spc="-1" strike="noStrike">
                <a:latin typeface="Arial"/>
              </a:rPr>
              <a:t>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" sz="4400" spc="-1" strike="noStrike">
                <a:latin typeface="Arial"/>
              </a:rPr>
              <a:t>Click to edit the title text format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latin typeface="Arial"/>
              </a:rPr>
              <a:t>Click to edit the outline text format</a:t>
            </a:r>
            <a:endParaRPr b="0" lang="e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800" spc="-1" strike="noStrike">
                <a:latin typeface="Arial"/>
              </a:rPr>
              <a:t>Second Outline Level</a:t>
            </a:r>
            <a:endParaRPr b="0" lang="e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latin typeface="Arial"/>
              </a:rPr>
              <a:t>Third Outline Level</a:t>
            </a:r>
            <a:endParaRPr b="0" lang="e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" sz="2000" spc="-1" strike="noStrike">
                <a:latin typeface="Arial"/>
              </a:rPr>
              <a:t>Fourth Outline Level</a:t>
            </a:r>
            <a:endParaRPr b="0" lang="e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Fifth Outline Level</a:t>
            </a:r>
            <a:endParaRPr b="0" lang="e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Sixth Outline Level</a:t>
            </a:r>
            <a:endParaRPr b="0" lang="e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000" spc="-1" strike="noStrike">
                <a:latin typeface="Arial"/>
              </a:rPr>
              <a:t>Seventh Outline Level</a:t>
            </a:r>
            <a:endParaRPr b="0" lang="e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robots.com/faq/what-is-a-robot-manipulator" TargetMode="External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10.xml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45960" y="817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Research Question</a:t>
            </a:r>
            <a:r>
              <a:rPr b="1" lang="en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 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38080" y="1825560"/>
            <a:ext cx="9217800" cy="16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Optimal (kinematic?) design of manipulator to detect early stresses in Greenhouse Crops</a:t>
            </a:r>
            <a:endParaRPr b="0" lang="en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36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7056A90-9DDC-4E4E-A7AD-6CE7EAC3895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993600" y="4843080"/>
            <a:ext cx="9217800" cy="20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פגישת מאסטר: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תאריך: 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10.11.2019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נוכחים: עמי, אביטל, תמיר</a:t>
            </a:r>
            <a:endParaRPr b="0" lang="en" sz="2400" spc="-1" strike="noStrike">
              <a:latin typeface="Arial"/>
            </a:endParaRPr>
          </a:p>
          <a:p>
            <a:pPr algn="ct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26.11.2019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אביטל,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E875543-1540-432A-9DF0-7366DD67B42A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624680" y="1569600"/>
            <a:ext cx="8266680" cy="43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בדיקת קשר בין המדדים שהוצגו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הכנת טבלת קונספטים – יתבצע דיון עלייה היום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Simulation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38080" y="1825560"/>
            <a:ext cx="9172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עד כה ביצעתי סימולציה על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126,841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1,695,044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אפשריות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7.5%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))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126,841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כ-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9597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זרועות הוגדרו כהצלחה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7.5%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E40A55B-BFB7-480A-A803-0B2AEB7A4BAC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ontent Placeholder 6" descr=""/>
          <p:cNvPicPr/>
          <p:nvPr/>
        </p:nvPicPr>
        <p:blipFill>
          <a:blip r:embed="rId1"/>
          <a:stretch/>
        </p:blipFill>
        <p:spPr>
          <a:xfrm>
            <a:off x="135000" y="868320"/>
            <a:ext cx="10259280" cy="548568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3580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4075078-EB5E-469D-A69B-0D4BA0F22EC5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11240" y="5368680"/>
            <a:ext cx="2804760" cy="11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שיש קשר בין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LCI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ל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MANIPULABILITY</a:t>
            </a:r>
            <a:endParaRPr b="0" lang="en" sz="20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JOINT MID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גדל במספר דרגות חופש גדולות</a:t>
            </a: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Time Compression 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239" name="Content Placeholder 4" descr=""/>
          <p:cNvPicPr/>
          <p:nvPr/>
        </p:nvPicPr>
        <p:blipFill>
          <a:blip r:embed="rId1"/>
          <a:srcRect l="9242" t="9948" r="9166" b="5153"/>
          <a:stretch/>
        </p:blipFill>
        <p:spPr>
          <a:xfrm>
            <a:off x="2139840" y="1033560"/>
            <a:ext cx="7675560" cy="426996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4F4021D-4E8A-49B6-A9D6-7D994447C84C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993320" y="5435640"/>
            <a:ext cx="770580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שהזמן לא יכול להוות מדד מדויק</a:t>
            </a: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51531B-63DC-4CA1-9EB7-D8F4D05EDF5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44" name="Table 3"/>
          <p:cNvGraphicFramePr/>
          <p:nvPr/>
        </p:nvGraphicFramePr>
        <p:xfrm>
          <a:off x="838080" y="1454040"/>
          <a:ext cx="9191880" cy="5160240"/>
        </p:xfrm>
        <a:graphic>
          <a:graphicData uri="http://schemas.openxmlformats.org/drawingml/2006/table">
            <a:tbl>
              <a:tblPr/>
              <a:tblGrid>
                <a:gridCol w="317520"/>
                <a:gridCol w="1530720"/>
                <a:gridCol w="1906560"/>
                <a:gridCol w="552240"/>
                <a:gridCol w="519840"/>
                <a:gridCol w="736560"/>
                <a:gridCol w="725400"/>
                <a:gridCol w="707400"/>
                <a:gridCol w="476280"/>
                <a:gridCol w="389880"/>
                <a:gridCol w="476280"/>
                <a:gridCol w="389880"/>
                <a:gridCol w="463680"/>
              </a:tblGrid>
              <a:tr h="300600">
                <a:tc gridSpan="3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10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about y axe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# of parallel axes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182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 u="sng">
                          <a:solidFill>
                            <a:srgbClr val="0000ff"/>
                          </a:solidFill>
                          <a:uFillTx/>
                          <a:latin typeface="Calibri"/>
                          <a:ea typeface="DejaVu Sans"/>
                          <a:hlinkClick r:id="rId1"/>
                        </a:rPr>
                        <a:t>Type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Cartesian 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Cylindrical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Polar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articulated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prismatic to revolute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2f75b5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64240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360" marR="9360"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365040"/>
            <a:ext cx="10513080" cy="13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09.12.2019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אביטל,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CF663A2-EF25-4FB3-970D-7F42110D00C6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624680" y="1864440"/>
            <a:ext cx="826668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התאמת כל קונפיגורציה לקונספט מתאים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נרמול מדד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MID RANGE PROXIMITY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ביצוע סינון של קונספטים -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BRUTE FORCE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: לקחת אחוז מסויים מכל קונספט ולראות אם הוא מספיק/מספק ומצורה זו לבחור כמה קונספטים שיחקרו לעומק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3580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93AD81-E22C-4682-8A63-DA292DD99902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50" name="Content Placeholder 8" descr=""/>
          <p:cNvPicPr/>
          <p:nvPr/>
        </p:nvPicPr>
        <p:blipFill>
          <a:blip r:embed="rId1"/>
          <a:stretch/>
        </p:blipFill>
        <p:spPr>
          <a:xfrm>
            <a:off x="192240" y="862920"/>
            <a:ext cx="10797480" cy="577332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8610480" y="5605560"/>
            <a:ext cx="2672280" cy="7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נראה שיש קשר בין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LCI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ל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MANIPULABILITY</a:t>
            </a: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63746E9-8B94-4E55-910B-C4B4F5E7D404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54" name="Table 3"/>
          <p:cNvGraphicFramePr/>
          <p:nvPr/>
        </p:nvGraphicFramePr>
        <p:xfrm>
          <a:off x="905400" y="1420560"/>
          <a:ext cx="9489600" cy="4936320"/>
        </p:xfrm>
        <a:graphic>
          <a:graphicData uri="http://schemas.openxmlformats.org/drawingml/2006/table">
            <a:tbl>
              <a:tblPr/>
              <a:tblGrid>
                <a:gridCol w="327960"/>
                <a:gridCol w="1580400"/>
                <a:gridCol w="1968120"/>
                <a:gridCol w="570240"/>
                <a:gridCol w="536760"/>
                <a:gridCol w="760320"/>
                <a:gridCol w="749160"/>
                <a:gridCol w="730440"/>
                <a:gridCol w="491760"/>
                <a:gridCol w="402480"/>
                <a:gridCol w="491760"/>
                <a:gridCol w="402480"/>
                <a:gridCol w="478080"/>
              </a:tblGrid>
              <a:tr h="300600">
                <a:tc gridSpan="3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10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4472c4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4472c4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about y axe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# of parallel axes – y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27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# of parallel axes – z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sng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8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prismatic to revulote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305496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11588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26928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160" y="1594800"/>
            <a:ext cx="9439560" cy="45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יש מספר פחות קונספטים ממה שרשום בטבלה מכיוון שיש קשר בין חלק מהקונספטים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מצאתי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794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קונספטים עם לפחות קונפיגורציה אחת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קונספט מכיל בין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1-68520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A173DAB-5F08-4593-AE65-19EA1E831B9E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דברים אחרים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591200" y="1825560"/>
            <a:ext cx="715716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לוודא קבלת אביטל כמנחה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0E3BE01-6971-47CC-A46A-752BB82A1610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66" descr=""/>
          <p:cNvPicPr/>
          <p:nvPr/>
        </p:nvPicPr>
        <p:blipFill>
          <a:blip r:embed="rId1"/>
          <a:stretch/>
        </p:blipFill>
        <p:spPr>
          <a:xfrm>
            <a:off x="4375800" y="1298520"/>
            <a:ext cx="6616080" cy="514584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255960" y="1023840"/>
            <a:ext cx="5941080" cy="34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Joints : can be Prismatic, Roll, Pitch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 links are cylindrical 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Z axe is always in the long part of the cylinder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plant presented as cylinder: R=0.5m H=0.75m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manipulator format: URDF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manipulator combination described as the following:   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80A3E95-E385-466D-A5E9-ADD7F6F8D8C9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1385640" y="0"/>
            <a:ext cx="859428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</a:t>
            </a:r>
            <a:endParaRPr b="0" lang="en" sz="4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46160" y="4526280"/>
            <a:ext cx="882144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Joint Type-&gt; Axe according parent coordinate system -&gt; link length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Example: Roll_Z_0.1–Pitch_Z_0.4–Roll_Y_0.7-Pris_Y_0.4 -Pris_X_0.1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46160" y="5435280"/>
            <a:ext cx="8821440" cy="14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Camera orientation isn’t important </a:t>
            </a:r>
            <a:r>
              <a:rPr b="0" lang="en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5DOF </a:t>
            </a:r>
            <a:r>
              <a:rPr b="0" lang="en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add to all the manipulators a Roll joint along Z Axe after the last link 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 Simulate the mobile Platform I add Prismatic Joint which parallel to the plant </a:t>
            </a:r>
            <a:endParaRPr b="0" lang="en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Concepts - updated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50B7A8-534A-42E2-A709-211AB1A01B56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1245960" y="1569960"/>
          <a:ext cx="8322480" cy="3840840"/>
        </p:xfrm>
        <a:graphic>
          <a:graphicData uri="http://schemas.openxmlformats.org/drawingml/2006/table">
            <a:tbl>
              <a:tblPr/>
              <a:tblGrid>
                <a:gridCol w="316800"/>
                <a:gridCol w="1527480"/>
                <a:gridCol w="1902600"/>
                <a:gridCol w="551160"/>
                <a:gridCol w="518760"/>
                <a:gridCol w="734760"/>
                <a:gridCol w="723960"/>
                <a:gridCol w="705960"/>
                <a:gridCol w="475560"/>
                <a:gridCol w="388800"/>
                <a:gridCol w="477000"/>
              </a:tblGrid>
              <a:tr h="300600">
                <a:tc gridSpan="11"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94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Variable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number of concepts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8ea9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8ea9db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DOF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8ea9db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8ea9db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Pitch joints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Long links (0.7 m)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acc length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1-1.5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1.6-2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2.1-2.6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2.7-3.1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3.1-3.6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# of parallel axes – y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longest link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***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94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prismatic to revulote ratio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8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0.2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0.25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0.33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0.67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1.5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9e1f2"/>
                    </a:solidFill>
                  </a:tcPr>
                </a:tc>
              </a:tr>
              <a:tr h="30060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794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 </a:t>
                      </a:r>
                      <a:endParaRPr b="0" lang="en" sz="14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38080" y="365040"/>
            <a:ext cx="10513080" cy="13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14.02.2020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עמי, תמיר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5674ED-9A7F-4084-B930-C3B3CA91F7E0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624680" y="1864440"/>
            <a:ext cx="826668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ביצוע סימולציה לכל הקונספטים הקטנים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220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 – הורחב גם לכל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דג"ח)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לבניית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DWOI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ראשוני להשתמש בכל התוצאות שיש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* פיתוח אלגוריתם גנטי לשלב ב': חיפוש אבולוציוני עם גישת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DWOI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אביטל התקבל להיות מנחה</a:t>
            </a: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AC8B567-935F-4E30-ADD5-A4445B360C83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69" name="Picture 116" descr=""/>
          <p:cNvPicPr/>
          <p:nvPr/>
        </p:nvPicPr>
        <p:blipFill>
          <a:blip r:embed="rId1"/>
          <a:srcRect l="14248" t="6945" r="7001" b="18000"/>
          <a:stretch/>
        </p:blipFill>
        <p:spPr>
          <a:xfrm>
            <a:off x="457200" y="182880"/>
            <a:ext cx="10843920" cy="557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Concepts in WOI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85420AF-F734-4F10-91B1-67A8BA3DB4B8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72" name="Picture 119" descr=""/>
          <p:cNvPicPr/>
          <p:nvPr/>
        </p:nvPicPr>
        <p:blipFill>
          <a:blip r:embed="rId1"/>
          <a:srcRect l="16985" t="82878" r="17762" b="0"/>
          <a:stretch/>
        </p:blipFill>
        <p:spPr>
          <a:xfrm>
            <a:off x="-91440" y="2011680"/>
            <a:ext cx="11641320" cy="366696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4297680" y="2041920"/>
            <a:ext cx="1735200" cy="389952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4484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F6D80F9-FE88-4103-AD7A-41D47EA9ADC1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76" name="Picture 123" descr=""/>
          <p:cNvPicPr/>
          <p:nvPr/>
        </p:nvPicPr>
        <p:blipFill>
          <a:blip r:embed="rId1"/>
          <a:stretch/>
        </p:blipFill>
        <p:spPr>
          <a:xfrm>
            <a:off x="1258560" y="-81720"/>
            <a:ext cx="8872200" cy="685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-104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07720" y="909720"/>
            <a:ext cx="10263600" cy="43488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84A97A-0587-4808-BFB6-05A0850E5648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80" name="Picture 4" descr=""/>
          <p:cNvPicPr/>
          <p:nvPr/>
        </p:nvPicPr>
        <p:blipFill>
          <a:blip r:embed="rId2"/>
          <a:stretch/>
        </p:blipFill>
        <p:spPr>
          <a:xfrm>
            <a:off x="6639840" y="4568040"/>
            <a:ext cx="3239280" cy="2188440"/>
          </a:xfrm>
          <a:prstGeom prst="rect">
            <a:avLst/>
          </a:prstGeom>
          <a:ln>
            <a:noFill/>
          </a:ln>
        </p:spPr>
      </p:pic>
      <p:pic>
        <p:nvPicPr>
          <p:cNvPr id="281" name="Picture 5" descr=""/>
          <p:cNvPicPr/>
          <p:nvPr/>
        </p:nvPicPr>
        <p:blipFill>
          <a:blip r:embed="rId3"/>
          <a:stretch/>
        </p:blipFill>
        <p:spPr>
          <a:xfrm>
            <a:off x="973440" y="4568040"/>
            <a:ext cx="4832640" cy="230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03080" y="1677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GA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703080" y="1347480"/>
            <a:ext cx="9550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תנאי עצירה: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מקומי:  עבור קונספט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האוכלוסייה / אחוז מסוים ממנה נבדק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תלוי בהקצאת משאבים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לא מצליח לייצר יותר צאצאים?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גלובלי: כל הריצה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מספר דורות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זמן ריצה</a:t>
            </a:r>
            <a:endParaRPr b="0" lang="en" sz="2800" spc="-1" strike="noStrike">
              <a:latin typeface="Arial"/>
            </a:endParaRPr>
          </a:p>
          <a:p>
            <a:pPr marL="571680" indent="-56916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כמות מסוימת של קונספטים בחזית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2404B5C-6F96-4DE8-BE0C-A283313D77A0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66960" y="1828800"/>
            <a:ext cx="1026360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גודל אוכלוסייה- לכל קונספט לפי הגודל אבל לא משתנה תוך כדי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התאמה – לפי מרחק – 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סלקציה – רולטה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מוטציות – שינוי איברים בצורה מעגלית מהורה אקראי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40%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קרוסאובר – בחירת איבר רנדומלי והחלפה עד איבר זה מהורה אחד ומאיבר זה מהורה שני 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60%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- מה קורה אם לא מצליח לייצר צאצא?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אליטיזם – בכל קונספט ישמר ארכיב בגודל האוכ' של התוצאות הכי טובות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3080" cy="13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20.03.2020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 עמי,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8CE3279-C40A-4725-A789-34B548F79BFD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497160" y="186444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בחירת מוטציה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הקצאת משאבים- להכין סכמה של שתי גישות ושלוח לאביטל ועמי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בחירת קריטריון קצב התכנסות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- Mutation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חלוקת כל זרוע לשלשות(מפרק- ציר – אורך חוליה)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כל חלק מקבל מספר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הגדרת שכנים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pic>
        <p:nvPicPr>
          <p:cNvPr id="292" name="Picture 4" descr=""/>
          <p:cNvPicPr/>
          <p:nvPr/>
        </p:nvPicPr>
        <p:blipFill>
          <a:blip r:embed="rId1"/>
          <a:stretch/>
        </p:blipFill>
        <p:spPr>
          <a:xfrm>
            <a:off x="905400" y="3085200"/>
            <a:ext cx="4115880" cy="2660760"/>
          </a:xfrm>
          <a:prstGeom prst="rect">
            <a:avLst/>
          </a:prstGeom>
          <a:ln>
            <a:noFill/>
          </a:ln>
        </p:spPr>
      </p:pic>
      <p:pic>
        <p:nvPicPr>
          <p:cNvPr id="293" name="Picture 5" descr=""/>
          <p:cNvPicPr/>
          <p:nvPr/>
        </p:nvPicPr>
        <p:blipFill>
          <a:blip r:embed="rId2"/>
          <a:stretch/>
        </p:blipFill>
        <p:spPr>
          <a:xfrm>
            <a:off x="6342840" y="4233240"/>
            <a:ext cx="3781080" cy="2349360"/>
          </a:xfrm>
          <a:prstGeom prst="rect">
            <a:avLst/>
          </a:prstGeom>
          <a:ln>
            <a:noFill/>
          </a:ln>
        </p:spPr>
      </p:pic>
      <p:pic>
        <p:nvPicPr>
          <p:cNvPr id="294" name="Picture 6" descr=""/>
          <p:cNvPicPr/>
          <p:nvPr/>
        </p:nvPicPr>
        <p:blipFill>
          <a:blip r:embed="rId3"/>
          <a:stretch/>
        </p:blipFill>
        <p:spPr>
          <a:xfrm>
            <a:off x="640080" y="1097280"/>
            <a:ext cx="2386080" cy="160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Content Placeholder 4" descr=""/>
          <p:cNvPicPr/>
          <p:nvPr/>
        </p:nvPicPr>
        <p:blipFill>
          <a:blip r:embed="rId1"/>
          <a:srcRect l="10241" t="8431" r="8578" b="8741"/>
          <a:stretch/>
        </p:blipFill>
        <p:spPr>
          <a:xfrm>
            <a:off x="521280" y="475560"/>
            <a:ext cx="9781560" cy="62391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DC308FD-9DA0-499F-9B9F-CE4E54315EC7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- Mutation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אלגוריתם:</a:t>
            </a: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1"/>
          <a:stretch/>
        </p:blipFill>
        <p:spPr>
          <a:xfrm>
            <a:off x="1038240" y="2828880"/>
            <a:ext cx="4115880" cy="2660760"/>
          </a:xfrm>
          <a:prstGeom prst="rect">
            <a:avLst/>
          </a:prstGeom>
          <a:ln>
            <a:noFill/>
          </a:ln>
        </p:spPr>
      </p:pic>
      <p:pic>
        <p:nvPicPr>
          <p:cNvPr id="298" name="Picture 5" descr=""/>
          <p:cNvPicPr/>
          <p:nvPr/>
        </p:nvPicPr>
        <p:blipFill>
          <a:blip r:embed="rId2"/>
          <a:stretch/>
        </p:blipFill>
        <p:spPr>
          <a:xfrm>
            <a:off x="6342840" y="4233240"/>
            <a:ext cx="3781080" cy="2349360"/>
          </a:xfrm>
          <a:prstGeom prst="rect">
            <a:avLst/>
          </a:prstGeom>
          <a:ln>
            <a:noFill/>
          </a:ln>
        </p:spPr>
      </p:pic>
      <p:pic>
        <p:nvPicPr>
          <p:cNvPr id="299" name="Picture 6" descr=""/>
          <p:cNvPicPr/>
          <p:nvPr/>
        </p:nvPicPr>
        <p:blipFill>
          <a:blip r:embed="rId3"/>
          <a:stretch/>
        </p:blipFill>
        <p:spPr>
          <a:xfrm>
            <a:off x="976320" y="1153080"/>
            <a:ext cx="2017440" cy="1360440"/>
          </a:xfrm>
          <a:prstGeom prst="rect">
            <a:avLst/>
          </a:prstGeom>
          <a:ln>
            <a:noFill/>
          </a:ln>
        </p:spPr>
      </p:pic>
      <p:graphicFrame>
        <p:nvGraphicFramePr>
          <p:cNvPr id="300" name="Table 3"/>
          <p:cNvGraphicFramePr/>
          <p:nvPr/>
        </p:nvGraphicFramePr>
        <p:xfrm>
          <a:off x="6588360" y="1773360"/>
          <a:ext cx="3047400" cy="2352960"/>
        </p:xfrm>
        <a:graphic>
          <a:graphicData uri="http://schemas.openxmlformats.org/drawingml/2006/table">
            <a:tbl>
              <a:tblPr/>
              <a:tblGrid>
                <a:gridCol w="266400"/>
                <a:gridCol w="2781360"/>
              </a:tblGrid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Select Random Number between 1-5 ( arm index)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Select Random neighboor from the first nbs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In the selected arm index replace the link with the selected neighboor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check the new configuration is inside the concept and not simulated before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If 4 is true continue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4732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else return to 1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*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in advanced generations step 2 include also the second nbs</a:t>
                      </a:r>
                      <a:endParaRPr b="0" lang="en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301" name="Picture 8" descr=""/>
          <p:cNvPicPr/>
          <p:nvPr/>
        </p:nvPicPr>
        <p:blipFill>
          <a:blip r:embed="rId4"/>
          <a:stretch/>
        </p:blipFill>
        <p:spPr>
          <a:xfrm>
            <a:off x="3747240" y="1153080"/>
            <a:ext cx="1668240" cy="138420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2995560" y="1841040"/>
            <a:ext cx="6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5"/>
          <p:cNvSpPr/>
          <p:nvPr/>
        </p:nvSpPr>
        <p:spPr>
          <a:xfrm>
            <a:off x="3861720" y="3659760"/>
            <a:ext cx="128700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4" name="Line 6"/>
          <p:cNvSpPr/>
          <p:nvPr/>
        </p:nvSpPr>
        <p:spPr>
          <a:xfrm>
            <a:off x="8838000" y="5303520"/>
            <a:ext cx="128736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קצב התכנסות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קצב התקדמות לראשית הצירים: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בכל קונספט יחושב המרחק מראשית הצירים (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0,0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 בדור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ובדור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 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הפרש המרחקים יחולק במספר הדורות שעברו.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המרחק יחושב בצורה הבאה:  עבור כל נקודה אשר נמצאת בסט הפתרונות הלא נשלטים יחושב המרחק ממנה ל – (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0,0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).   המרחק המינימלי מכל סט המרחקים ייבחר.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תנאי עצירה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100000"/>
              </a:lnSpc>
            </a:pPr>
            <a:r>
              <a:rPr b="0" lang="en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תנאי עצירה: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מקומי –פיזור הפתרונות: </a:t>
            </a:r>
            <a:r>
              <a:rPr b="0" lang="en" sz="1800" spc="-1" strike="sngStrike">
                <a:solidFill>
                  <a:srgbClr val="000000"/>
                </a:solidFill>
                <a:latin typeface="Arial"/>
                <a:ea typeface="DejaVu Sans"/>
              </a:rPr>
              <a:t>פתרון שצפוף מאוד ייעצר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כל האוכלוסייה נבדקה, הזיווג לא מצליח ליצור עוד צאצאים 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DejaVu Sans"/>
              </a:rPr>
              <a:t>גלובלי- נגמר הזמן הרצה או עברו מספר הדורות המקסימלי כל הקונספטים התכנסו</a:t>
            </a: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38560" y="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–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הקצאת משאבים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  <p:pic>
        <p:nvPicPr>
          <p:cNvPr id="311" name="Picture 4" descr=""/>
          <p:cNvPicPr/>
          <p:nvPr/>
        </p:nvPicPr>
        <p:blipFill>
          <a:blip r:embed="rId1"/>
          <a:stretch/>
        </p:blipFill>
        <p:spPr>
          <a:xfrm>
            <a:off x="2519640" y="852120"/>
            <a:ext cx="7150680" cy="591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 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1800" spc="-1" strike="noStrike">
              <a:latin typeface="Arial"/>
            </a:endParaRPr>
          </a:p>
        </p:txBody>
      </p:sp>
      <p:pic>
        <p:nvPicPr>
          <p:cNvPr id="314" name="Picture 4" descr=""/>
          <p:cNvPicPr/>
          <p:nvPr/>
        </p:nvPicPr>
        <p:blipFill>
          <a:blip r:embed="rId1"/>
          <a:srcRect l="13105" t="12474" r="10091" b="3468"/>
          <a:stretch/>
        </p:blipFill>
        <p:spPr>
          <a:xfrm>
            <a:off x="2316960" y="1154160"/>
            <a:ext cx="6941880" cy="53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עוד דברים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כל הקונפיגורציות ב-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ו-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דרגות חופש עברו סימולציה</a:t>
            </a:r>
            <a:endParaRPr b="0" lang="en" sz="28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כל הקונספטים בגודל עד 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750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קונפיגורציות עברו סימולציה</a:t>
            </a:r>
            <a:endParaRPr b="0" lang="en" sz="28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מתוך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794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קונספטים נשארו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248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" sz="28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סיימתי את הקוד – בודק שגיאות (כרגע יש בעיה עם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VM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" sz="2800" spc="-1" strike="noStrike">
              <a:latin typeface="Arial"/>
            </a:endParaRPr>
          </a:p>
          <a:p>
            <a:pPr marL="457200" indent="-4554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Char char="-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לקבוע פרמטרים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low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38080" y="365040"/>
            <a:ext cx="10513080" cy="13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19.04.2020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9C3D8B-1426-4396-95EC-5B366071E850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97160" y="186444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הרצת שיטת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FAIR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בדיקת שיטות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840" y="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1" name="Picture 7" descr=""/>
          <p:cNvPicPr/>
          <p:nvPr/>
        </p:nvPicPr>
        <p:blipFill>
          <a:blip r:embed="rId1"/>
          <a:stretch/>
        </p:blipFill>
        <p:spPr>
          <a:xfrm>
            <a:off x="185040" y="866880"/>
            <a:ext cx="10862280" cy="586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24160" y="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3" name="Picture 4" descr=""/>
          <p:cNvPicPr/>
          <p:nvPr/>
        </p:nvPicPr>
        <p:blipFill>
          <a:blip r:embed="rId1"/>
          <a:stretch/>
        </p:blipFill>
        <p:spPr>
          <a:xfrm>
            <a:off x="68400" y="947880"/>
            <a:ext cx="10823400" cy="584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23800" y="3096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3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Picture 6" descr=""/>
          <p:cNvPicPr/>
          <p:nvPr/>
        </p:nvPicPr>
        <p:blipFill>
          <a:blip r:embed="rId1"/>
          <a:stretch/>
        </p:blipFill>
        <p:spPr>
          <a:xfrm>
            <a:off x="0" y="895320"/>
            <a:ext cx="10569240" cy="57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Content Placeholder 4" descr=""/>
          <p:cNvPicPr/>
          <p:nvPr/>
        </p:nvPicPr>
        <p:blipFill>
          <a:blip r:embed="rId1"/>
          <a:stretch/>
        </p:blipFill>
        <p:spPr>
          <a:xfrm>
            <a:off x="289440" y="265320"/>
            <a:ext cx="10708200" cy="595944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92A3767-38A9-4CAF-B635-1A0D7BC426B3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961920" y="1509120"/>
            <a:ext cx="9009360" cy="40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Chart 3"/>
          <p:cNvGraphicFramePr/>
          <p:nvPr/>
        </p:nvGraphicFramePr>
        <p:xfrm>
          <a:off x="623880" y="464400"/>
          <a:ext cx="10728360" cy="550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38080" y="365040"/>
            <a:ext cx="10513080" cy="13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פגישת מאסטר: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תאריך: 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22.04.2020</a:t>
            </a:r>
            <a:br/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נוכחים: אביטל,עמי, תמיר (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ZOOM</a:t>
            </a:r>
            <a:r>
              <a:rPr b="0" lang="en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br/>
            <a:endParaRPr b="0" lang="en" sz="32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33BAFC7-A106-4EED-B1F1-8C548B25112F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97160" y="186444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נקודות ממפגש קודם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הרצת שיטת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FAIR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" sz="28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9840" y="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212040" y="826200"/>
            <a:ext cx="10851840" cy="58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24160" y="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91440" y="890640"/>
            <a:ext cx="10972440" cy="592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23800" y="3096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FAIR 3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12040" y="928800"/>
            <a:ext cx="10486080" cy="565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תוצאות מרוכז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961920" y="1509120"/>
            <a:ext cx="9009360" cy="40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Chart 3"/>
          <p:cNvGraphicFramePr/>
          <p:nvPr/>
        </p:nvGraphicFramePr>
        <p:xfrm>
          <a:off x="623880" y="464400"/>
          <a:ext cx="10728360" cy="550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360" y="96120"/>
            <a:ext cx="12191040" cy="65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14120" y="282240"/>
            <a:ext cx="12191040" cy="65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Links Weights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838080" y="1225440"/>
            <a:ext cx="10513080" cy="49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Take links length &amp; weight from 2 different manipulators: (UR5 &amp; Motoman NXC100)</a:t>
            </a:r>
            <a:endParaRPr b="0" lang="en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Get the ratio between the accumulated weight and accumulated length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Weight[i] = acc_length[i] * 8.79 + 4.29 –acc_weight[i-1] 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37EDAB4-0198-4913-8A38-0F67F3612EC1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  <p:pic>
        <p:nvPicPr>
          <p:cNvPr id="214" name="Picture 5" descr=""/>
          <p:cNvPicPr/>
          <p:nvPr/>
        </p:nvPicPr>
        <p:blipFill>
          <a:blip r:embed="rId1"/>
          <a:stretch/>
        </p:blipFill>
        <p:spPr>
          <a:xfrm>
            <a:off x="838080" y="2550960"/>
            <a:ext cx="6985800" cy="38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369360" y="362520"/>
            <a:ext cx="10511280" cy="56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609480" y="273600"/>
            <a:ext cx="10970640" cy="53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Thigh = 0.01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Tlow = 0.005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Delta = 10 generations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Concepts to continue = 90%</a:t>
            </a:r>
            <a:endParaRPr b="0" lang="e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Min Concepts = 10%</a:t>
            </a:r>
            <a:endParaRPr b="0" lang="en" sz="32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74320" y="822960"/>
            <a:ext cx="10577880" cy="5708160"/>
          </a:xfrm>
          <a:prstGeom prst="rect">
            <a:avLst/>
          </a:prstGeom>
          <a:ln>
            <a:noFill/>
          </a:ln>
        </p:spPr>
      </p:pic>
      <p:sp>
        <p:nvSpPr>
          <p:cNvPr id="353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 1</a:t>
            </a:r>
            <a:endParaRPr b="0" lang="en" sz="4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 rot="21583800">
            <a:off x="287640" y="910440"/>
            <a:ext cx="10805040" cy="583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 3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20600" y="727560"/>
            <a:ext cx="10852200" cy="585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</a:t>
            </a: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 1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79280" y="705960"/>
            <a:ext cx="11400840" cy="61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2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274320" y="704520"/>
            <a:ext cx="10241280" cy="597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Shape 2"/>
          <p:cNvSpPr txBox="1"/>
          <p:nvPr/>
        </p:nvSpPr>
        <p:spPr>
          <a:xfrm>
            <a:off x="3840480" y="31320"/>
            <a:ext cx="4754880" cy="79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Greedy method 3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0" y="614520"/>
            <a:ext cx="11400840" cy="61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Arial"/>
                <a:ea typeface="DejaVu Sans"/>
              </a:rPr>
              <a:t>עוד דברים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905400" y="1394280"/>
            <a:ext cx="9394200" cy="40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לקבוע פרמטרים  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low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T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ת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DELTA TIME ALLOCATION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שליחת תזה – עד כה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050200" y="179640"/>
            <a:ext cx="7144200" cy="100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Indices</a:t>
            </a:r>
            <a:endParaRPr b="0" lang="en" sz="4400" spc="-1" strike="noStrike">
              <a:latin typeface="Arial"/>
            </a:endParaRPr>
          </a:p>
        </p:txBody>
      </p:sp>
      <p:pic>
        <p:nvPicPr>
          <p:cNvPr id="216" name="Content Placeholder 13" descr=""/>
          <p:cNvPicPr/>
          <p:nvPr/>
        </p:nvPicPr>
        <p:blipFill>
          <a:blip r:embed="rId1"/>
          <a:stretch/>
        </p:blipFill>
        <p:spPr>
          <a:xfrm>
            <a:off x="250920" y="1123920"/>
            <a:ext cx="10347120" cy="485280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89534E1-2815-49F1-93CD-49E39AB3B07B}" type="slidenum">
              <a:rPr b="0" lang="en" sz="14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400" spc="-1" strike="noStrike">
              <a:latin typeface="Arial"/>
            </a:endParaRPr>
          </a:p>
        </p:txBody>
      </p:sp>
      <p:sp>
        <p:nvSpPr>
          <p:cNvPr id="218" name="Line 3"/>
          <p:cNvSpPr/>
          <p:nvPr/>
        </p:nvSpPr>
        <p:spPr>
          <a:xfrm flipV="1">
            <a:off x="2819880" y="3913560"/>
            <a:ext cx="7406640" cy="2736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367640" y="111600"/>
            <a:ext cx="859428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8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 Optimization</a:t>
            </a:r>
            <a:endParaRPr b="0" lang="en" sz="4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94920" y="914760"/>
            <a:ext cx="9566640" cy="58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Objectives</a:t>
            </a:r>
            <a:r>
              <a:rPr b="1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Min. Degrees of Freedom\ Degree of Redundancy [3 - 6 \ -3 – 0]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Min. Cycle Time  [0-10]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Max manipulability\ Local Conditioning index  [0-1]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  z (Mid-Range Proximity)  [0 -?]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Independent variables :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X1 : Joints Types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 [Roll, Pitch, Yaw]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X2: Previous axe 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[X , Y, Z]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X3: Links Lengths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array [0.1  ,0.4,  0.7] (meters)</a:t>
            </a:r>
            <a:endParaRPr b="0" lang="en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X4: Number Degrees of Freedom</a:t>
            </a:r>
            <a:r>
              <a:rPr b="0" lang="e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Int [3, 4, 5, 6]</a:t>
            </a: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4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C9EADBC-F195-467F-A2F2-3D8E69CADB4C}" type="slidenum">
              <a:rPr b="0" lang="en" sz="14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38080" y="0"/>
            <a:ext cx="1051308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" sz="4400" spc="-1" strike="noStrike">
                <a:solidFill>
                  <a:srgbClr val="548235"/>
                </a:solidFill>
                <a:latin typeface="Calibri Light"/>
                <a:ea typeface="DejaVu Sans"/>
              </a:rPr>
              <a:t>Manipulator Optimization</a:t>
            </a:r>
            <a:r>
              <a:rPr b="1" lang="en" sz="3200" spc="-1" strike="noStrike">
                <a:solidFill>
                  <a:srgbClr val="548235"/>
                </a:solidFill>
                <a:latin typeface="Calibri Light"/>
                <a:ea typeface="DejaVu Sans"/>
              </a:rPr>
              <a:t> </a:t>
            </a:r>
            <a:r>
              <a:rPr b="0" lang="en" sz="4400" spc="-1" strike="noStrike">
                <a:solidFill>
                  <a:srgbClr val="90c226"/>
                </a:solidFill>
                <a:latin typeface="Calibri Light"/>
                <a:ea typeface="DejaVu Sans"/>
              </a:rPr>
              <a:t>(cnt’d)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4360" y="969120"/>
            <a:ext cx="9766440" cy="54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Assumptions \ Constrains:</a:t>
            </a:r>
            <a:endParaRPr b="0" lang="en" sz="28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First joint is rotational along Z axe:  X1[0] = Roll, X2[0] = Z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First link length = 0.1m :   X3[0]=0.1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Total length of all the links &gt; 1m : Sum (X3) &gt; 1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 adjacent prismatic joints must be perpendiculars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 more than 3 prismatic joints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After Roll joint can’t be Roll\Pitch joint in the Z axe: If X1[i]==Roll and (X1[i+1]==Roll or X1[i+1]==Pitch) than X2[i+1]!=Z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After Roll Joint or the following joints sequence [ Roll -&gt; Pris Z] the next joint wont be in the X axe: if (X1[i]==Roll or (X1[i-1]==Roll and X1[i]== Pris and X2[i] == Z)) than X2[i+1]!=X 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Joints limits: for Roll\ Pitch [0-360°] and for Pris [0 – 2*link length]</a:t>
            </a:r>
            <a:endParaRPr b="0" lang="en" sz="2000" spc="-1" strike="noStrike">
              <a:latin typeface="Arial"/>
            </a:endParaRPr>
          </a:p>
          <a:p>
            <a:pPr marL="514440" indent="-511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romanUcPeriod"/>
            </a:pP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Number Points of Detection:  4 -- </a:t>
            </a:r>
            <a:r>
              <a:rPr b="0" lang="en" sz="2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Success</a:t>
            </a:r>
            <a:r>
              <a:rPr b="0" lang="e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:need to reach to one of the 2 top points and to the middle and the lower points</a:t>
            </a: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E57029-C954-4F19-97B8-A25A62255CFE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8080" y="365040"/>
            <a:ext cx="9400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90000"/>
              </a:lnSpc>
            </a:pPr>
            <a:r>
              <a:rPr b="0" lang="e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להמשך:</a:t>
            </a:r>
            <a:endParaRPr b="0" lang="en" sz="4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838080" y="1825560"/>
            <a:ext cx="955584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הכנסת התוצאות שיש כרגע מהסימולציה לאלגוריתם קיים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NSGA / MOEA\D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לקבלת תחושה/ תוצאות ראשונות 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פיתוח אלגוריתם לאופטימיזציה</a:t>
            </a:r>
            <a:endParaRPr b="0" lang="en" sz="2800" spc="-1" strike="noStrike">
              <a:latin typeface="Arial"/>
            </a:endParaRPr>
          </a:p>
          <a:p>
            <a:pPr marL="228600" indent="-22608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הכנסת תוצאות הסימולטור לאלגוריתם לימוד מכונה (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SVM/NN</a:t>
            </a:r>
            <a:r>
              <a:rPr b="0" lang="e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למידול ההתנהגות – יוכל להחליף חלקית את הסימולטור לצורך האצת האופטימיזציה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4DB309D-1C77-46D7-9D90-23C916EB0429}" type="slidenum">
              <a:rPr b="0" lang="en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1786</TotalTime>
  <Application>LibreOffice/6.0.7.3$Linux_X86_64 LibreOffice_project/00m0$Build-3</Application>
  <Words>1819</Words>
  <Paragraphs>613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2019-11-06T06:03:25Z</dcterms:created>
  <dc:creator>Tamir Mhabary</dc:creator>
  <dc:description/>
  <dc:language>en</dc:language>
  <cp:lastModifiedBy/>
  <dcterms:modified xsi:type="dcterms:W3CDTF">2020-04-22T15:24:22Z</dcterms:modified>
  <cp:revision>185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41</vt:i4>
  </property>
</Properties>
</file>